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90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1" r:id="rId36"/>
    <p:sldId id="292" r:id="rId37"/>
    <p:sldId id="293" r:id="rId38"/>
    <p:sldId id="294" r:id="rId39"/>
    <p:sldId id="297" r:id="rId40"/>
    <p:sldId id="295" r:id="rId41"/>
    <p:sldId id="296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8" d="100"/>
          <a:sy n="98" d="100"/>
        </p:scale>
        <p:origin x="-155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AF7CB-2261-5945-AF9A-35FDD096780B}" type="datetimeFigureOut">
              <a:rPr lang="en-US" smtClean="0"/>
              <a:t>12/09/2012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3623B-AE7A-0C44-BA88-6CD5A3D58E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8534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AF7CB-2261-5945-AF9A-35FDD096780B}" type="datetimeFigureOut">
              <a:rPr lang="en-US" smtClean="0"/>
              <a:t>12/09/2012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3623B-AE7A-0C44-BA88-6CD5A3D58E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541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AF7CB-2261-5945-AF9A-35FDD096780B}" type="datetimeFigureOut">
              <a:rPr lang="en-US" smtClean="0"/>
              <a:t>12/09/2012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3623B-AE7A-0C44-BA88-6CD5A3D58E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974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AF7CB-2261-5945-AF9A-35FDD096780B}" type="datetimeFigureOut">
              <a:rPr lang="en-US" smtClean="0"/>
              <a:t>12/09/2012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3623B-AE7A-0C44-BA88-6CD5A3D58E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413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AF7CB-2261-5945-AF9A-35FDD096780B}" type="datetimeFigureOut">
              <a:rPr lang="en-US" smtClean="0"/>
              <a:t>12/09/2012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3623B-AE7A-0C44-BA88-6CD5A3D58E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243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AF7CB-2261-5945-AF9A-35FDD096780B}" type="datetimeFigureOut">
              <a:rPr lang="en-US" smtClean="0"/>
              <a:t>12/09/2012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3623B-AE7A-0C44-BA88-6CD5A3D58E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80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AF7CB-2261-5945-AF9A-35FDD096780B}" type="datetimeFigureOut">
              <a:rPr lang="en-US" smtClean="0"/>
              <a:t>12/09/2012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3623B-AE7A-0C44-BA88-6CD5A3D58E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542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AF7CB-2261-5945-AF9A-35FDD096780B}" type="datetimeFigureOut">
              <a:rPr lang="en-US" smtClean="0"/>
              <a:t>12/09/2012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3623B-AE7A-0C44-BA88-6CD5A3D58E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384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AF7CB-2261-5945-AF9A-35FDD096780B}" type="datetimeFigureOut">
              <a:rPr lang="en-US" smtClean="0"/>
              <a:t>12/09/2012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3623B-AE7A-0C44-BA88-6CD5A3D58E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226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AF7CB-2261-5945-AF9A-35FDD096780B}" type="datetimeFigureOut">
              <a:rPr lang="en-US" smtClean="0"/>
              <a:t>12/09/2012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3623B-AE7A-0C44-BA88-6CD5A3D58E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361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AF7CB-2261-5945-AF9A-35FDD096780B}" type="datetimeFigureOut">
              <a:rPr lang="en-US" smtClean="0"/>
              <a:t>12/09/2012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3623B-AE7A-0C44-BA88-6CD5A3D58E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266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AF7CB-2261-5945-AF9A-35FDD096780B}" type="datetimeFigureOut">
              <a:rPr lang="en-US" smtClean="0"/>
              <a:t>12/09/2012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3623B-AE7A-0C44-BA88-6CD5A3D58E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11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04225"/>
            <a:ext cx="7772400" cy="816645"/>
          </a:xfrm>
        </p:spPr>
        <p:txBody>
          <a:bodyPr/>
          <a:lstStyle/>
          <a:p>
            <a:r>
              <a:rPr lang="en-GB" dirty="0" smtClean="0"/>
              <a:t>3-D Vision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220870"/>
            <a:ext cx="6400800" cy="1335858"/>
          </a:xfrm>
        </p:spPr>
        <p:txBody>
          <a:bodyPr/>
          <a:lstStyle/>
          <a:p>
            <a:r>
              <a:rPr lang="en-GB" dirty="0" smtClean="0"/>
              <a:t>David Meredith</a:t>
            </a:r>
          </a:p>
          <a:p>
            <a:r>
              <a:rPr lang="en-GB" dirty="0" smtClean="0"/>
              <a:t>Aalborg University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105" y="393629"/>
            <a:ext cx="3224537" cy="401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766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Stereopsis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00941"/>
            <a:ext cx="8229599" cy="3057059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Retinal disparity can be used to get a strong impression of depth – this is called </a:t>
            </a:r>
            <a:r>
              <a:rPr lang="en-GB" i="1" dirty="0" smtClean="0"/>
              <a:t>stereopsis</a:t>
            </a:r>
          </a:p>
          <a:p>
            <a:r>
              <a:rPr lang="en-GB" i="1" dirty="0" smtClean="0"/>
              <a:t>Stereograms</a:t>
            </a:r>
            <a:r>
              <a:rPr lang="en-GB" dirty="0" smtClean="0"/>
              <a:t> take advantage of this</a:t>
            </a:r>
          </a:p>
          <a:p>
            <a:pPr lvl="1"/>
            <a:r>
              <a:rPr lang="en-GB" dirty="0" smtClean="0"/>
              <a:t>two pictures of the same scene taken with cameras typically 6.5 cm apart</a:t>
            </a:r>
          </a:p>
          <a:p>
            <a:pPr lvl="1"/>
            <a:r>
              <a:rPr lang="en-GB" dirty="0" smtClean="0"/>
              <a:t>differences between the images is the binocular disparity</a:t>
            </a:r>
          </a:p>
          <a:p>
            <a:r>
              <a:rPr lang="en-GB" dirty="0" smtClean="0"/>
              <a:t>Need technique to make sure that left eye sees one picture and right eye sees the other</a:t>
            </a:r>
          </a:p>
          <a:p>
            <a:pPr lvl="1"/>
            <a:r>
              <a:rPr lang="en-GB" dirty="0" smtClean="0"/>
              <a:t>Several ways of doing this...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936" y="1227385"/>
            <a:ext cx="4818303" cy="257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6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Red/green anaglyphs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6330" y="1600200"/>
            <a:ext cx="4120470" cy="5051814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Take picture of scene from left eye position with a red filter and one from the right eye position with a green filter</a:t>
            </a:r>
          </a:p>
          <a:p>
            <a:r>
              <a:rPr lang="en-GB" dirty="0" smtClean="0"/>
              <a:t>Pictures combined so that bits visible from both eyes are white</a:t>
            </a:r>
          </a:p>
          <a:p>
            <a:r>
              <a:rPr lang="en-GB" dirty="0" smtClean="0"/>
              <a:t>View composite image with red/green goggles</a:t>
            </a:r>
          </a:p>
          <a:p>
            <a:pPr lvl="1"/>
            <a:r>
              <a:rPr lang="en-GB" dirty="0" smtClean="0"/>
              <a:t>Red filter over left eye, green filter of right eye</a:t>
            </a:r>
          </a:p>
          <a:p>
            <a:r>
              <a:rPr lang="en-GB" dirty="0" smtClean="0"/>
              <a:t>Through red filter can see red parts and white parts but not green parts</a:t>
            </a:r>
          </a:p>
          <a:p>
            <a:pPr lvl="1"/>
            <a:r>
              <a:rPr lang="en-GB" dirty="0" smtClean="0"/>
              <a:t>Left eye only sees parts of picture taken by left-eye camera and right eye only sees parts taken by right-eye camera</a:t>
            </a:r>
          </a:p>
          <a:p>
            <a:r>
              <a:rPr lang="en-GB" dirty="0" smtClean="0"/>
              <a:t>Brain reconstructs 3-D scene from the two disparate images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52404"/>
            <a:ext cx="3933706" cy="281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06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3-D films and IMAX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1210" y="1600200"/>
            <a:ext cx="4135590" cy="4525963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Popular with movie-makers in the 1950s</a:t>
            </a:r>
          </a:p>
          <a:p>
            <a:r>
              <a:rPr lang="en-GB" dirty="0" smtClean="0"/>
              <a:t>But messes up colour in the movie</a:t>
            </a:r>
          </a:p>
          <a:p>
            <a:r>
              <a:rPr lang="en-GB" dirty="0" smtClean="0"/>
              <a:t>IMAX cinemas use two images that differ in terms of polarization instead of colour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3761145" cy="467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42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</a:t>
            </a:r>
            <a:r>
              <a:rPr lang="en-GB" dirty="0" smtClean="0"/>
              <a:t>tereoscopes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9874" y="1600200"/>
            <a:ext cx="4116926" cy="5113212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View-Master stereoscopes used lenses and mirrors to present each image to the eyes</a:t>
            </a:r>
          </a:p>
          <a:p>
            <a:r>
              <a:rPr lang="en-GB" dirty="0" smtClean="0"/>
              <a:t>Popular since Victorian times</a:t>
            </a:r>
          </a:p>
          <a:p>
            <a:pPr lvl="1"/>
            <a:r>
              <a:rPr lang="en-GB" dirty="0" smtClean="0"/>
              <a:t>particularly with certain types of images...</a:t>
            </a:r>
          </a:p>
          <a:p>
            <a:r>
              <a:rPr lang="en-GB" dirty="0" smtClean="0"/>
              <a:t>Later became sold to tourists and as children’s toys</a:t>
            </a:r>
          </a:p>
          <a:p>
            <a:r>
              <a:rPr lang="en-GB" dirty="0" smtClean="0"/>
              <a:t>Virtual reality headsets typically present left channel on odd-numbered frames and right channel on even-numbered frames</a:t>
            </a:r>
          </a:p>
          <a:p>
            <a:pPr lvl="1"/>
            <a:r>
              <a:rPr lang="en-GB" dirty="0" smtClean="0"/>
              <a:t>Shutters close over each eye alternatively at a very high rate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3851862" cy="414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89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Free fusion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1210" y="1600200"/>
            <a:ext cx="4135590" cy="4525963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Also called </a:t>
            </a:r>
            <a:r>
              <a:rPr lang="en-GB" i="1" dirty="0" smtClean="0"/>
              <a:t>cross-fusion</a:t>
            </a:r>
          </a:p>
          <a:p>
            <a:r>
              <a:rPr lang="en-GB" dirty="0" smtClean="0"/>
              <a:t>Cross eyes so that point of focus is in front of the page</a:t>
            </a:r>
          </a:p>
          <a:p>
            <a:r>
              <a:rPr lang="en-GB" dirty="0" smtClean="0"/>
              <a:t>See a third image appear in between the other two</a:t>
            </a:r>
          </a:p>
          <a:p>
            <a:r>
              <a:rPr lang="en-GB" dirty="0" smtClean="0"/>
              <a:t>This middle image has depth</a:t>
            </a:r>
          </a:p>
          <a:p>
            <a:r>
              <a:rPr lang="en-GB" dirty="0" smtClean="0"/>
              <a:t>Brain uses retinal disparity to fuse two different images into a single image with depth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25" y="1600200"/>
            <a:ext cx="4375185" cy="1821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578507"/>
            <a:ext cx="3776099" cy="268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932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Autostereograms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(“Magic Eye” pictures)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706" y="1647885"/>
            <a:ext cx="6551227" cy="49134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45706" y="6561305"/>
            <a:ext cx="6551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http://</a:t>
            </a:r>
            <a:r>
              <a:rPr lang="en-GB" sz="1400" dirty="0" err="1" smtClean="0"/>
              <a:t>www.rhythm.com</a:t>
            </a:r>
            <a:r>
              <a:rPr lang="en-GB" sz="1400" dirty="0" smtClean="0"/>
              <a:t>/~</a:t>
            </a:r>
            <a:r>
              <a:rPr lang="en-GB" sz="1400" dirty="0" err="1" smtClean="0"/>
              <a:t>keith</a:t>
            </a:r>
            <a:r>
              <a:rPr lang="en-GB" sz="1400" dirty="0" smtClean="0"/>
              <a:t>/</a:t>
            </a:r>
            <a:r>
              <a:rPr lang="en-GB" sz="1400" dirty="0" err="1" smtClean="0"/>
              <a:t>autoStereoGrams</a:t>
            </a:r>
            <a:r>
              <a:rPr lang="en-GB" sz="1400" dirty="0" smtClean="0"/>
              <a:t>/vortexas2.gif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324222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Autostereograms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(“Magic eye” pictures)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143" y="1487713"/>
            <a:ext cx="6567714" cy="49257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88143" y="6413499"/>
            <a:ext cx="65677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 smtClean="0"/>
              <a:t>http://</a:t>
            </a:r>
            <a:r>
              <a:rPr lang="en-GB" sz="1400" dirty="0" err="1" smtClean="0"/>
              <a:t>www.rhythm.com</a:t>
            </a:r>
            <a:r>
              <a:rPr lang="en-GB" sz="1400" dirty="0" smtClean="0"/>
              <a:t>/~</a:t>
            </a:r>
            <a:r>
              <a:rPr lang="en-GB" sz="1400" dirty="0" err="1" smtClean="0"/>
              <a:t>keith</a:t>
            </a:r>
            <a:r>
              <a:rPr lang="en-GB" sz="1400" dirty="0" smtClean="0"/>
              <a:t>/</a:t>
            </a:r>
            <a:r>
              <a:rPr lang="en-GB" sz="1400" dirty="0" err="1" smtClean="0"/>
              <a:t>autoStereoGrams</a:t>
            </a:r>
            <a:r>
              <a:rPr lang="en-GB" sz="1400" dirty="0" smtClean="0"/>
              <a:t>/</a:t>
            </a:r>
            <a:r>
              <a:rPr lang="en-GB" sz="1400" dirty="0" err="1" smtClean="0"/>
              <a:t>horseas.gif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146087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Autostereograms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512" y="1417638"/>
            <a:ext cx="4138288" cy="5165005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First described by Christopher Tyler (1979)</a:t>
            </a:r>
          </a:p>
          <a:p>
            <a:r>
              <a:rPr lang="en-GB" dirty="0" smtClean="0"/>
              <a:t>Pattern repeats itself in a series of stripes, but stripes do not repeat perfectly</a:t>
            </a:r>
          </a:p>
          <a:p>
            <a:r>
              <a:rPr lang="en-GB" dirty="0" smtClean="0"/>
              <a:t>Usually image on each fovea is the same, leading to no disparity (and no depth in an </a:t>
            </a:r>
            <a:r>
              <a:rPr lang="en-GB" dirty="0" err="1" smtClean="0"/>
              <a:t>autostereogram</a:t>
            </a:r>
            <a:r>
              <a:rPr lang="en-GB" dirty="0" smtClean="0"/>
              <a:t> image)</a:t>
            </a:r>
          </a:p>
          <a:p>
            <a:r>
              <a:rPr lang="en-GB" dirty="0" smtClean="0"/>
              <a:t>Need to get one stripe on one fovea and the adjacent stripe on the other fovea</a:t>
            </a:r>
          </a:p>
          <a:p>
            <a:r>
              <a:rPr lang="en-GB" dirty="0" smtClean="0"/>
              <a:t>Now we have disparity, and therefore depth</a:t>
            </a:r>
          </a:p>
          <a:p>
            <a:r>
              <a:rPr lang="en-GB" dirty="0" smtClean="0"/>
              <a:t>Can do this by crossing eyes or focusing “behind” the plane of the image (can also use a pen top, or start very close and move away, etc.)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05" y="1417638"/>
            <a:ext cx="3388744" cy="203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05" y="3779424"/>
            <a:ext cx="3690773" cy="231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82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correspondence problem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In stereopsis, brain must identify corresponding parts of the two images from the eyes – how does it do this?</a:t>
            </a:r>
          </a:p>
          <a:p>
            <a:pPr lvl="1"/>
            <a:r>
              <a:rPr lang="en-GB" dirty="0" smtClean="0"/>
              <a:t>This is the </a:t>
            </a:r>
            <a:r>
              <a:rPr lang="en-GB" i="1" dirty="0" smtClean="0"/>
              <a:t>correspondence problem</a:t>
            </a:r>
          </a:p>
          <a:p>
            <a:r>
              <a:rPr lang="en-GB" dirty="0" smtClean="0"/>
              <a:t>Sometimes there are many ways of getting a good match between the two images</a:t>
            </a:r>
          </a:p>
          <a:p>
            <a:pPr lvl="1"/>
            <a:r>
              <a:rPr lang="en-GB" dirty="0" smtClean="0"/>
              <a:t>stare at gravel</a:t>
            </a:r>
          </a:p>
          <a:p>
            <a:pPr lvl="1"/>
            <a:r>
              <a:rPr lang="en-GB" dirty="0" smtClean="0"/>
              <a:t>several ways of seeing the same </a:t>
            </a:r>
            <a:r>
              <a:rPr lang="en-GB" dirty="0" err="1" smtClean="0"/>
              <a:t>autostereogram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6981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Random dot stereograms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8534" y="1600200"/>
            <a:ext cx="4128266" cy="5147233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Invented by </a:t>
            </a:r>
            <a:r>
              <a:rPr lang="en-GB" dirty="0" err="1" smtClean="0"/>
              <a:t>Bela</a:t>
            </a:r>
            <a:r>
              <a:rPr lang="en-GB" dirty="0" smtClean="0"/>
              <a:t> </a:t>
            </a:r>
            <a:r>
              <a:rPr lang="en-GB" dirty="0" err="1" smtClean="0"/>
              <a:t>Julesz</a:t>
            </a:r>
            <a:r>
              <a:rPr lang="en-GB" dirty="0" smtClean="0"/>
              <a:t> in the 1960s</a:t>
            </a:r>
          </a:p>
          <a:p>
            <a:r>
              <a:rPr lang="en-GB" dirty="0" smtClean="0"/>
              <a:t>Stereogram in two halves</a:t>
            </a:r>
          </a:p>
          <a:p>
            <a:pPr lvl="1"/>
            <a:r>
              <a:rPr lang="en-GB" dirty="0" smtClean="0"/>
              <a:t>Left and right halves are the same except for small patches that have been shifted by 1 or two dots</a:t>
            </a:r>
          </a:p>
          <a:p>
            <a:pPr lvl="1"/>
            <a:r>
              <a:rPr lang="en-GB" dirty="0" smtClean="0"/>
              <a:t>Gaps filled with new random dots</a:t>
            </a:r>
          </a:p>
          <a:p>
            <a:r>
              <a:rPr lang="en-GB" dirty="0" smtClean="0"/>
              <a:t>Shifted patches have different retinal disparity and the brain interprets as being due to different depth</a:t>
            </a:r>
          </a:p>
          <a:p>
            <a:r>
              <a:rPr lang="en-GB" dirty="0" smtClean="0"/>
              <a:t>But remember that the eyes simply send two images to the brain that compares these and infers a 3-D image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89" y="1600200"/>
            <a:ext cx="4127628" cy="20265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89" y="4065596"/>
            <a:ext cx="4068293" cy="195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78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Source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lecture is based on Chapter 7 of</a:t>
            </a:r>
          </a:p>
          <a:p>
            <a:pPr lvl="1"/>
            <a:r>
              <a:rPr lang="da-DK" dirty="0" err="1" smtClean="0"/>
              <a:t>Snowden</a:t>
            </a:r>
            <a:r>
              <a:rPr lang="da-DK" dirty="0" smtClean="0"/>
              <a:t>, R., Thompson, P. &amp; </a:t>
            </a:r>
            <a:r>
              <a:rPr lang="da-DK" dirty="0" err="1" smtClean="0"/>
              <a:t>Troscianko</a:t>
            </a:r>
            <a:r>
              <a:rPr lang="da-DK" dirty="0" smtClean="0"/>
              <a:t>, T. (2006). </a:t>
            </a:r>
            <a:r>
              <a:rPr lang="da-DK" i="1" dirty="0" smtClean="0"/>
              <a:t>Basic Vision: An </a:t>
            </a:r>
            <a:r>
              <a:rPr lang="da-DK" i="1" dirty="0" err="1" smtClean="0"/>
              <a:t>Introduction</a:t>
            </a:r>
            <a:r>
              <a:rPr lang="da-DK" i="1" dirty="0" smtClean="0"/>
              <a:t> to Visual Perception</a:t>
            </a:r>
            <a:r>
              <a:rPr lang="da-DK" dirty="0" smtClean="0"/>
              <a:t>. OUP. (ISBN: 978-0199286706)</a:t>
            </a:r>
            <a:endParaRPr lang="en-US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725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Random dot stereograms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1212" y="1600200"/>
            <a:ext cx="4105587" cy="4525963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See contour of disparate shapes only </a:t>
            </a:r>
            <a:r>
              <a:rPr lang="en-GB" i="1" dirty="0" smtClean="0"/>
              <a:t>after</a:t>
            </a:r>
            <a:r>
              <a:rPr lang="en-GB" dirty="0" smtClean="0"/>
              <a:t> the disparity has been used to compute the 3-D scene</a:t>
            </a:r>
          </a:p>
          <a:p>
            <a:r>
              <a:rPr lang="en-GB" dirty="0" smtClean="0"/>
              <a:t>So brain is not using edges to determine 3-D scene</a:t>
            </a:r>
          </a:p>
          <a:p>
            <a:r>
              <a:rPr lang="en-GB" dirty="0" smtClean="0"/>
              <a:t>Interesting algorithmic problem: finding the best matches between two similar images</a:t>
            </a:r>
          </a:p>
          <a:p>
            <a:r>
              <a:rPr lang="en-GB" dirty="0" smtClean="0"/>
              <a:t>Clearly brain assumes that the two images are almost similar, so only looks for very small differences between nearby regions of the space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73199"/>
            <a:ext cx="3690567" cy="332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Binocular rivalry and diplopia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2636" y="1600200"/>
            <a:ext cx="4154164" cy="5090028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If images from eyes are very similar, then brain fuses them into one and uses disparity to compute depth</a:t>
            </a:r>
          </a:p>
          <a:p>
            <a:r>
              <a:rPr lang="en-GB" dirty="0" smtClean="0"/>
              <a:t>If images are too different, then it cannot do this – </a:t>
            </a:r>
            <a:r>
              <a:rPr lang="en-GB" i="1" dirty="0" smtClean="0"/>
              <a:t>binocular rivalry</a:t>
            </a:r>
          </a:p>
          <a:p>
            <a:pPr lvl="1"/>
            <a:r>
              <a:rPr lang="en-GB" dirty="0" smtClean="0"/>
              <a:t>See some parts of one image and other parts of the other image</a:t>
            </a:r>
          </a:p>
          <a:p>
            <a:pPr lvl="1"/>
            <a:r>
              <a:rPr lang="en-GB" dirty="0" smtClean="0"/>
              <a:t>Parts seen change over time</a:t>
            </a:r>
          </a:p>
          <a:p>
            <a:r>
              <a:rPr lang="en-GB" dirty="0" smtClean="0"/>
              <a:t>One image may dominate the other if it has many contours, especially moving contours</a:t>
            </a:r>
          </a:p>
          <a:p>
            <a:r>
              <a:rPr lang="en-GB" dirty="0" smtClean="0"/>
              <a:t>Also, if one eye is very much more dominant than the other, then it will usually win – </a:t>
            </a:r>
            <a:r>
              <a:rPr lang="en-GB" i="1" dirty="0" smtClean="0"/>
              <a:t>binocular suppression</a:t>
            </a:r>
          </a:p>
          <a:p>
            <a:r>
              <a:rPr lang="en-GB" dirty="0" smtClean="0"/>
              <a:t>In some cases, we see both images at the same time – </a:t>
            </a:r>
            <a:r>
              <a:rPr lang="en-GB" i="1" dirty="0" smtClean="0"/>
              <a:t>double vision</a:t>
            </a:r>
            <a:r>
              <a:rPr lang="en-GB" dirty="0" smtClean="0"/>
              <a:t> or</a:t>
            </a:r>
            <a:r>
              <a:rPr lang="en-GB" i="1" dirty="0" smtClean="0"/>
              <a:t> </a:t>
            </a:r>
            <a:r>
              <a:rPr lang="en-GB" i="1" dirty="0" smtClean="0"/>
              <a:t>diplopia </a:t>
            </a:r>
            <a:r>
              <a:rPr lang="en-GB" dirty="0" smtClean="0"/>
              <a:t>(below left)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1" y="3708253"/>
            <a:ext cx="2948782" cy="26392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1" y="1417638"/>
            <a:ext cx="2948782" cy="234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921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Physiological mechanisms and disparity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58770"/>
            <a:ext cx="8229600" cy="2007219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First place where there are binocular cells is V1 so this is the earliest centre in the visual pathway where disparity can be used to compute depth</a:t>
            </a:r>
          </a:p>
          <a:p>
            <a:r>
              <a:rPr lang="en-GB" dirty="0" smtClean="0"/>
              <a:t>Four types of cell in V1/V2 that respond to binocular disparity (see figure above)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908" y="1417638"/>
            <a:ext cx="5873932" cy="296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66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Stereo blindness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About 5% of the population are </a:t>
            </a:r>
            <a:r>
              <a:rPr lang="en-GB" i="1" dirty="0" smtClean="0"/>
              <a:t>stereo-blind</a:t>
            </a:r>
            <a:r>
              <a:rPr lang="en-GB" dirty="0" smtClean="0"/>
              <a:t> and cannot see figures in stereograms</a:t>
            </a:r>
          </a:p>
          <a:p>
            <a:r>
              <a:rPr lang="en-GB" dirty="0" smtClean="0"/>
              <a:t>This can happen if you had visual problems in early childhood (e.g., lazy eye or </a:t>
            </a:r>
            <a:r>
              <a:rPr lang="en-GB" i="1" dirty="0" smtClean="0"/>
              <a:t>strabismus</a:t>
            </a:r>
            <a:r>
              <a:rPr lang="en-GB" dirty="0" smtClean="0"/>
              <a:t>)</a:t>
            </a:r>
          </a:p>
          <a:p>
            <a:r>
              <a:rPr lang="en-GB" dirty="0" smtClean="0"/>
              <a:t>Eyes need to be properly aligned in order to see stereograms</a:t>
            </a:r>
          </a:p>
          <a:p>
            <a:r>
              <a:rPr lang="en-GB" dirty="0" smtClean="0"/>
              <a:t>If you are stereo-blind, you can still see depth – there must therefore be other ways that the brain gets depth-information from a scene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329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Motion parallax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5310" y="1600200"/>
            <a:ext cx="4581489" cy="4954449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If the head or eyes move, then nearer objects move faster on the retina than objects further away</a:t>
            </a:r>
          </a:p>
          <a:p>
            <a:pPr lvl="1"/>
            <a:r>
              <a:rPr lang="en-GB" dirty="0" smtClean="0"/>
              <a:t>On the motorway, the lamp-posts move by quickly, but the distant hills move slowly</a:t>
            </a:r>
          </a:p>
          <a:p>
            <a:r>
              <a:rPr lang="en-GB" dirty="0" smtClean="0"/>
              <a:t>If viewer is moving, then can compute distance of objects by difference in speed of retinal motion</a:t>
            </a:r>
          </a:p>
          <a:p>
            <a:r>
              <a:rPr lang="en-GB" dirty="0" smtClean="0"/>
              <a:t>This is </a:t>
            </a:r>
            <a:r>
              <a:rPr lang="en-GB" i="1" dirty="0" smtClean="0"/>
              <a:t>motion parallax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22835"/>
            <a:ext cx="3648111" cy="371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1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Inducing depth with moving dots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8534" y="1600200"/>
            <a:ext cx="4128266" cy="4999810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Rogers and Graham (1979) made a pattern of random dots on a screen</a:t>
            </a:r>
          </a:p>
          <a:p>
            <a:pPr lvl="1"/>
            <a:r>
              <a:rPr lang="en-GB" dirty="0" smtClean="0"/>
              <a:t>When stationary, dots look to be on a flat surface</a:t>
            </a:r>
          </a:p>
          <a:p>
            <a:pPr lvl="1"/>
            <a:r>
              <a:rPr lang="en-GB" dirty="0" smtClean="0"/>
              <a:t>When observer moves, dots made to move too in the same way as they would if they were on a corrugated surface</a:t>
            </a:r>
          </a:p>
          <a:p>
            <a:pPr lvl="1"/>
            <a:r>
              <a:rPr lang="en-GB" dirty="0" smtClean="0"/>
              <a:t>Viewer now sees the dots as being stationary on a corrugated surface, not as dots moving in different directions on a flat surface</a:t>
            </a:r>
          </a:p>
          <a:p>
            <a:r>
              <a:rPr lang="en-GB" dirty="0" smtClean="0"/>
              <a:t>Motion parallax used by cats and golfers to better judge distances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61" y="2351941"/>
            <a:ext cx="4347373" cy="284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0032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Pictorial cues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9874" y="1600200"/>
            <a:ext cx="4116926" cy="4525963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We can judge distances in 2-D photographs where we cannot use stereopsis and we cannot use motion parallax</a:t>
            </a:r>
          </a:p>
          <a:p>
            <a:r>
              <a:rPr lang="en-GB" dirty="0" smtClean="0"/>
              <a:t>Various </a:t>
            </a:r>
            <a:r>
              <a:rPr lang="en-GB" i="1" dirty="0" smtClean="0"/>
              <a:t>pictorial cues</a:t>
            </a:r>
            <a:r>
              <a:rPr lang="en-GB" dirty="0" smtClean="0"/>
              <a:t> used in this situation</a:t>
            </a:r>
          </a:p>
          <a:p>
            <a:pPr lvl="1"/>
            <a:r>
              <a:rPr lang="en-GB" dirty="0" smtClean="0"/>
              <a:t>Occlusion or interposition</a:t>
            </a:r>
          </a:p>
          <a:p>
            <a:pPr lvl="1"/>
            <a:r>
              <a:rPr lang="en-GB" dirty="0" smtClean="0"/>
              <a:t>Size cues</a:t>
            </a:r>
          </a:p>
          <a:p>
            <a:pPr lvl="1"/>
            <a:r>
              <a:rPr lang="en-GB" dirty="0" smtClean="0"/>
              <a:t>Shading and shadows</a:t>
            </a:r>
          </a:p>
          <a:p>
            <a:pPr lvl="1"/>
            <a:r>
              <a:rPr lang="en-GB" dirty="0" smtClean="0"/>
              <a:t>Aerial perspective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426807"/>
            <a:ext cx="3825435" cy="286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998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Occlusion or interposition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9874" y="1600200"/>
            <a:ext cx="4116926" cy="4525963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If an object is in front of another then it </a:t>
            </a:r>
            <a:r>
              <a:rPr lang="en-GB" i="1" dirty="0" smtClean="0"/>
              <a:t>occludes</a:t>
            </a:r>
            <a:r>
              <a:rPr lang="en-GB" dirty="0" smtClean="0"/>
              <a:t> the one behind it</a:t>
            </a:r>
          </a:p>
          <a:p>
            <a:r>
              <a:rPr lang="en-GB" dirty="0" smtClean="0"/>
              <a:t>Brain uses information about occlusion to help determine relative depth of objects</a:t>
            </a:r>
          </a:p>
          <a:p>
            <a:r>
              <a:rPr lang="en-GB" dirty="0" smtClean="0"/>
              <a:t>Necker cube is ambiguous because there is no occlusion – the cube is transparent!</a:t>
            </a:r>
          </a:p>
          <a:p>
            <a:pPr lvl="1"/>
            <a:r>
              <a:rPr lang="en-GB" dirty="0" smtClean="0"/>
              <a:t>Can be interpreted in two ways – </a:t>
            </a:r>
            <a:r>
              <a:rPr lang="en-GB" i="1" dirty="0" err="1" smtClean="0"/>
              <a:t>multistable</a:t>
            </a:r>
            <a:r>
              <a:rPr lang="en-GB" i="1" dirty="0" smtClean="0"/>
              <a:t> percept</a:t>
            </a:r>
            <a:endParaRPr lang="en-GB" dirty="0" smtClean="0"/>
          </a:p>
          <a:p>
            <a:r>
              <a:rPr lang="en-GB" dirty="0" smtClean="0"/>
              <a:t>If make one face opaque, then disambiguates the figure</a:t>
            </a:r>
          </a:p>
          <a:p>
            <a:r>
              <a:rPr lang="en-GB" dirty="0" smtClean="0"/>
              <a:t>Note that brain tries to interpret it as 3-D figure even when it is ambiguous!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34" y="3607419"/>
            <a:ext cx="3114781" cy="23360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89100"/>
            <a:ext cx="3471673" cy="131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300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Size cues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3610" y="1600200"/>
            <a:ext cx="4123189" cy="4525963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As an object moves away, its retinal image gets proportionally smaller</a:t>
            </a:r>
          </a:p>
          <a:p>
            <a:r>
              <a:rPr lang="en-GB" dirty="0" smtClean="0"/>
              <a:t>This is </a:t>
            </a:r>
            <a:r>
              <a:rPr lang="en-GB" i="1" dirty="0" smtClean="0"/>
              <a:t>linear perspective</a:t>
            </a:r>
          </a:p>
          <a:p>
            <a:r>
              <a:rPr lang="en-GB" dirty="0" smtClean="0"/>
              <a:t>Get a vivid sense of depth when viewing a receding road or railway track</a:t>
            </a:r>
          </a:p>
          <a:p>
            <a:r>
              <a:rPr lang="en-GB" dirty="0" smtClean="0"/>
              <a:t>If we know real size of something, then can judge distance from retinal size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3636409" cy="449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244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Texture gradients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9874" y="1600200"/>
            <a:ext cx="4116926" cy="4988470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If scene contains many similar elements, then can get a good sense of distance e.g.,</a:t>
            </a:r>
          </a:p>
          <a:p>
            <a:pPr lvl="1"/>
            <a:r>
              <a:rPr lang="en-GB" dirty="0" smtClean="0"/>
              <a:t>pebbles on a beach</a:t>
            </a:r>
          </a:p>
          <a:p>
            <a:pPr lvl="1"/>
            <a:r>
              <a:rPr lang="en-GB" dirty="0" smtClean="0"/>
              <a:t>row of cars</a:t>
            </a:r>
          </a:p>
          <a:p>
            <a:pPr lvl="1"/>
            <a:r>
              <a:rPr lang="en-GB" dirty="0" smtClean="0"/>
              <a:t>field of corn</a:t>
            </a:r>
          </a:p>
          <a:p>
            <a:r>
              <a:rPr lang="en-GB" dirty="0" smtClean="0"/>
              <a:t>This is </a:t>
            </a:r>
            <a:r>
              <a:rPr lang="en-GB" i="1" dirty="0" smtClean="0"/>
              <a:t>texture perspective</a:t>
            </a:r>
            <a:r>
              <a:rPr lang="en-GB" dirty="0" smtClean="0"/>
              <a:t> or </a:t>
            </a:r>
            <a:r>
              <a:rPr lang="en-GB" i="1" dirty="0" smtClean="0"/>
              <a:t>texture gradients</a:t>
            </a:r>
            <a:endParaRPr lang="en-GB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199"/>
            <a:ext cx="4112674" cy="300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90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“Valley” by </a:t>
            </a:r>
            <a:r>
              <a:rPr lang="en-GB" dirty="0" err="1" smtClean="0"/>
              <a:t>Akiyoshi</a:t>
            </a:r>
            <a:r>
              <a:rPr lang="en-GB" dirty="0" smtClean="0"/>
              <a:t> </a:t>
            </a:r>
            <a:r>
              <a:rPr lang="en-GB" dirty="0" err="1" smtClean="0"/>
              <a:t>Kitaoka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1210" y="1600200"/>
            <a:ext cx="4135590" cy="5066933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Centre of figure seems to be disappearing into the distance</a:t>
            </a:r>
          </a:p>
          <a:p>
            <a:r>
              <a:rPr lang="en-GB" dirty="0" smtClean="0"/>
              <a:t>Use changing sizes of the square elements to perceive depth</a:t>
            </a:r>
          </a:p>
          <a:p>
            <a:r>
              <a:rPr lang="en-GB" dirty="0" smtClean="0"/>
              <a:t>Perceive changes in shape of the elements as being due to perspective</a:t>
            </a:r>
          </a:p>
          <a:p>
            <a:r>
              <a:rPr lang="en-GB" dirty="0" smtClean="0"/>
              <a:t>Prefer to see all elements as being the same shape seen from different angles and at different distances</a:t>
            </a:r>
          </a:p>
          <a:p>
            <a:r>
              <a:rPr lang="en-GB" dirty="0" smtClean="0"/>
              <a:t>All lines are actually straight!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568" y="1848456"/>
            <a:ext cx="3800642" cy="369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810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Voronoi</a:t>
            </a:r>
            <a:r>
              <a:rPr lang="en-GB" dirty="0" smtClean="0"/>
              <a:t> patterns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1212" y="1600200"/>
            <a:ext cx="4105587" cy="4525963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Can even get good sense of perspective from a pattern of similar elements when we don’t know the real size of the elements</a:t>
            </a:r>
          </a:p>
          <a:p>
            <a:r>
              <a:rPr lang="en-GB" dirty="0" smtClean="0"/>
              <a:t>This is the basis of a </a:t>
            </a:r>
            <a:r>
              <a:rPr lang="en-GB" i="1" dirty="0" err="1" smtClean="0"/>
              <a:t>Voronoi</a:t>
            </a:r>
            <a:r>
              <a:rPr lang="en-GB" i="1" dirty="0" smtClean="0"/>
              <a:t> pattern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61025"/>
            <a:ext cx="4124012" cy="313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7427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Shading and shadows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9874" y="1600200"/>
            <a:ext cx="4116926" cy="5147233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Brain assumes light comes from above</a:t>
            </a:r>
          </a:p>
          <a:p>
            <a:r>
              <a:rPr lang="en-GB" dirty="0" smtClean="0"/>
              <a:t>Can then use shading shadows to infer depth information</a:t>
            </a:r>
          </a:p>
          <a:p>
            <a:r>
              <a:rPr lang="en-GB" dirty="0" smtClean="0"/>
              <a:t>Whether we see a disk on the left as being convex or concave is determined by the assumption that light comes from the top</a:t>
            </a:r>
          </a:p>
          <a:p>
            <a:r>
              <a:rPr lang="en-GB" dirty="0" smtClean="0"/>
              <a:t>If the image is side-on, then it is ambiguous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1960188" cy="15523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2417388" y="1600200"/>
            <a:ext cx="1960188" cy="15523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V="1">
            <a:off x="457200" y="4357150"/>
            <a:ext cx="1960188" cy="15523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 flipV="1">
            <a:off x="2213485" y="4357150"/>
            <a:ext cx="1960188" cy="155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915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Shading and shadows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5890731"/>
            <a:ext cx="8229599" cy="795576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Another example of using </a:t>
            </a:r>
            <a:r>
              <a:rPr lang="en-GB" dirty="0" smtClean="0"/>
              <a:t>shadows to </a:t>
            </a:r>
            <a:r>
              <a:rPr lang="en-GB" dirty="0" smtClean="0"/>
              <a:t>infer depth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417638"/>
            <a:ext cx="8229599" cy="447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4363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Shadows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5554" y="2760045"/>
            <a:ext cx="4151246" cy="2176938"/>
          </a:xfrm>
        </p:spPr>
        <p:txBody>
          <a:bodyPr/>
          <a:lstStyle/>
          <a:p>
            <a:r>
              <a:rPr lang="en-GB" dirty="0" smtClean="0"/>
              <a:t>Placement of shadows is also used as a pictorial cue to depth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08483"/>
            <a:ext cx="4132988" cy="371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074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Aerial perspective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1471" y="1702713"/>
            <a:ext cx="4125329" cy="4633729"/>
          </a:xfrm>
        </p:spPr>
        <p:txBody>
          <a:bodyPr>
            <a:normAutofit fontScale="55000" lnSpcReduction="20000"/>
          </a:bodyPr>
          <a:lstStyle/>
          <a:p>
            <a:r>
              <a:rPr lang="en-GB" dirty="0" smtClean="0"/>
              <a:t>Light gets scattered as it travels through the air</a:t>
            </a:r>
          </a:p>
          <a:p>
            <a:r>
              <a:rPr lang="en-GB" dirty="0" smtClean="0"/>
              <a:t>Further away an object is, the more the light from it is scattered and the more hazy it appears</a:t>
            </a:r>
          </a:p>
          <a:p>
            <a:r>
              <a:rPr lang="en-GB" dirty="0" smtClean="0"/>
              <a:t>Usually only works over large distances</a:t>
            </a:r>
          </a:p>
          <a:p>
            <a:r>
              <a:rPr lang="en-GB" dirty="0" smtClean="0"/>
              <a:t>But in mist and fog, it can operate for near objects</a:t>
            </a:r>
          </a:p>
          <a:p>
            <a:pPr lvl="1"/>
            <a:r>
              <a:rPr lang="en-GB" dirty="0" smtClean="0"/>
              <a:t>Makes things appear further away than they are</a:t>
            </a:r>
          </a:p>
          <a:p>
            <a:pPr lvl="1"/>
            <a:r>
              <a:rPr lang="en-GB" dirty="0" smtClean="0"/>
              <a:t>Can cause accidents when driving in fog</a:t>
            </a:r>
          </a:p>
          <a:p>
            <a:r>
              <a:rPr lang="en-GB" dirty="0" smtClean="0"/>
              <a:t>If particularly clean or dry air (e.g., mountain top, desert, moon) then objects can appear nearer than they really are (e.g., oasis)</a:t>
            </a:r>
          </a:p>
          <a:p>
            <a:r>
              <a:rPr lang="en-GB" dirty="0" smtClean="0"/>
              <a:t>Visual system “trained” in normal situations, so sometimes misinterprets unusual situations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480189"/>
            <a:ext cx="4104270" cy="311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0128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Size constancy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512" y="1600200"/>
            <a:ext cx="4138288" cy="4969485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If your friend walks towards you, how do you know </a:t>
            </a:r>
            <a:r>
              <a:rPr lang="en-GB" dirty="0" smtClean="0"/>
              <a:t>that she’s coming towards you and not swelling up like a balloon?</a:t>
            </a:r>
          </a:p>
          <a:p>
            <a:r>
              <a:rPr lang="en-GB" dirty="0" smtClean="0"/>
              <a:t>The retinal image of a small tree close up can be the same as a large tree far away</a:t>
            </a:r>
          </a:p>
          <a:p>
            <a:r>
              <a:rPr lang="en-GB" dirty="0" smtClean="0"/>
              <a:t>Our brain assumes that objects stay the same size unless there’s strong evidence to the contrary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17638"/>
            <a:ext cx="3955178" cy="318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467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Emmert’s</a:t>
            </a:r>
            <a:r>
              <a:rPr lang="en-GB" dirty="0" smtClean="0"/>
              <a:t> Law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7194" y="1417638"/>
            <a:ext cx="4139605" cy="5273094"/>
          </a:xfrm>
        </p:spPr>
        <p:txBody>
          <a:bodyPr>
            <a:normAutofit fontScale="70000" lnSpcReduction="20000"/>
          </a:bodyPr>
          <a:lstStyle/>
          <a:p>
            <a:r>
              <a:rPr lang="en-GB" dirty="0" err="1" smtClean="0"/>
              <a:t>Emmert’s</a:t>
            </a:r>
            <a:r>
              <a:rPr lang="en-GB" dirty="0" smtClean="0"/>
              <a:t> Law: </a:t>
            </a:r>
            <a:r>
              <a:rPr lang="en-GB" i="1" dirty="0" smtClean="0"/>
              <a:t>For a given retinal image size, perceived size is proportional to perceived distance</a:t>
            </a:r>
          </a:p>
          <a:p>
            <a:r>
              <a:rPr lang="en-GB" dirty="0" smtClean="0"/>
              <a:t>Can demonstrate this with a bright-light after-image</a:t>
            </a:r>
          </a:p>
          <a:p>
            <a:pPr lvl="1"/>
            <a:r>
              <a:rPr lang="en-GB" dirty="0" smtClean="0"/>
              <a:t>use a camera flash or the figure on the left – NOT THE SUN</a:t>
            </a:r>
          </a:p>
          <a:p>
            <a:pPr lvl="2"/>
            <a:r>
              <a:rPr lang="en-GB" dirty="0" smtClean="0"/>
              <a:t>Isaac Newton reported black disk-shaped after-images months after looking at the Sun – had probably burnt a hole in his retina!</a:t>
            </a:r>
          </a:p>
          <a:p>
            <a:pPr lvl="1"/>
            <a:r>
              <a:rPr lang="en-GB" dirty="0" smtClean="0"/>
              <a:t>If you look at a close object, after-image appears small; if you look at a distant object, after-image appears large</a:t>
            </a:r>
          </a:p>
          <a:p>
            <a:pPr lvl="1"/>
            <a:r>
              <a:rPr lang="en-GB" dirty="0" smtClean="0"/>
              <a:t>But retinal size of after-image is constant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476" y="1417638"/>
            <a:ext cx="2588100" cy="498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180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5662"/>
          </a:xfrm>
        </p:spPr>
        <p:txBody>
          <a:bodyPr/>
          <a:lstStyle/>
          <a:p>
            <a:r>
              <a:rPr lang="en-GB" dirty="0" smtClean="0"/>
              <a:t>Illusions based on </a:t>
            </a:r>
            <a:r>
              <a:rPr lang="en-GB" dirty="0" err="1" smtClean="0"/>
              <a:t>Emmert’s</a:t>
            </a:r>
            <a:r>
              <a:rPr lang="en-GB" dirty="0" smtClean="0"/>
              <a:t> Law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1212" y="3115958"/>
            <a:ext cx="4105587" cy="3574773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Perceived size of a thing depends on its perceived distance from the viewer</a:t>
            </a:r>
          </a:p>
          <a:p>
            <a:pPr lvl="1"/>
            <a:r>
              <a:rPr lang="en-GB" dirty="0" smtClean="0"/>
              <a:t>So if can fool viewer about distance, then can also fool viewer about size</a:t>
            </a:r>
          </a:p>
          <a:p>
            <a:r>
              <a:rPr lang="en-GB" i="1" dirty="0" err="1" smtClean="0"/>
              <a:t>Ponzo</a:t>
            </a:r>
            <a:r>
              <a:rPr lang="en-GB" i="1" dirty="0" smtClean="0"/>
              <a:t> illusion</a:t>
            </a:r>
            <a:endParaRPr lang="en-GB" dirty="0" smtClean="0"/>
          </a:p>
          <a:p>
            <a:pPr lvl="1"/>
            <a:r>
              <a:rPr lang="en-GB" dirty="0" smtClean="0"/>
              <a:t>Simulate linear perspective using two converging lines</a:t>
            </a:r>
          </a:p>
          <a:p>
            <a:pPr lvl="1"/>
            <a:r>
              <a:rPr lang="en-GB" dirty="0" smtClean="0"/>
              <a:t>Same-sized horizontal lines between converging lines appear to be of different sizes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517" y="1140300"/>
            <a:ext cx="6081389" cy="19756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127" y="3453819"/>
            <a:ext cx="3417459" cy="312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6882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</a:t>
            </a:r>
            <a:r>
              <a:rPr lang="en-GB" dirty="0" smtClean="0"/>
              <a:t>üller-</a:t>
            </a:r>
            <a:r>
              <a:rPr lang="en-GB" dirty="0" err="1" smtClean="0"/>
              <a:t>Lyer</a:t>
            </a:r>
            <a:r>
              <a:rPr lang="en-GB" dirty="0" smtClean="0"/>
              <a:t> illusion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5854" y="1600200"/>
            <a:ext cx="4150945" cy="4525963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Perceive two same-sized vertical lines to be at different distances and therefore of different lengths</a:t>
            </a:r>
          </a:p>
          <a:p>
            <a:r>
              <a:rPr lang="en-GB" dirty="0" smtClean="0"/>
              <a:t>Principle of these illusions is </a:t>
            </a:r>
            <a:r>
              <a:rPr lang="en-GB" i="1" dirty="0" smtClean="0"/>
              <a:t>misapplied constancy scaling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042" y="1417638"/>
            <a:ext cx="1963685" cy="17969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550481"/>
            <a:ext cx="3756184" cy="261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4787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</a:t>
            </a:r>
            <a:r>
              <a:rPr lang="en-GB" dirty="0" smtClean="0"/>
              <a:t>üller-</a:t>
            </a:r>
            <a:r>
              <a:rPr lang="en-GB" dirty="0" err="1" smtClean="0"/>
              <a:t>Lyer</a:t>
            </a:r>
            <a:r>
              <a:rPr lang="en-GB" dirty="0" smtClean="0"/>
              <a:t> illusion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8229600" cy="477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64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Need to be able to judge distances so that we can</a:t>
            </a:r>
          </a:p>
          <a:p>
            <a:pPr lvl="1"/>
            <a:r>
              <a:rPr lang="en-GB" dirty="0" smtClean="0"/>
              <a:t>pick up our beer glass</a:t>
            </a:r>
          </a:p>
          <a:p>
            <a:pPr lvl="1"/>
            <a:r>
              <a:rPr lang="en-GB" dirty="0" smtClean="0"/>
              <a:t>drive our car down a winding road</a:t>
            </a:r>
          </a:p>
          <a:p>
            <a:pPr lvl="1"/>
            <a:r>
              <a:rPr lang="en-GB" dirty="0" smtClean="0"/>
              <a:t>throw a ball to someone</a:t>
            </a:r>
          </a:p>
          <a:p>
            <a:r>
              <a:rPr lang="en-GB" dirty="0" smtClean="0"/>
              <a:t>Visual system must infer depth (i.e., third dimension) from a two-dimensional projection on the retina</a:t>
            </a:r>
          </a:p>
          <a:p>
            <a:r>
              <a:rPr lang="en-GB" dirty="0" smtClean="0"/>
              <a:t>We use various cues to help</a:t>
            </a:r>
          </a:p>
          <a:p>
            <a:pPr lvl="1"/>
            <a:r>
              <a:rPr lang="en-GB" dirty="0" smtClean="0"/>
              <a:t>differences between images in two eyes</a:t>
            </a:r>
          </a:p>
          <a:p>
            <a:pPr lvl="1"/>
            <a:r>
              <a:rPr lang="en-GB" dirty="0" smtClean="0"/>
              <a:t>patterns of shadows</a:t>
            </a:r>
          </a:p>
          <a:p>
            <a:pPr lvl="1"/>
            <a:r>
              <a:rPr lang="en-GB" dirty="0" smtClean="0"/>
              <a:t>occlusion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38307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Ames room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86847"/>
            <a:ext cx="8229600" cy="1269880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The converse of the previous illusions is to make you think that two things are of different sizes by making them seem to be at the same distance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863" y="1226706"/>
            <a:ext cx="7192091" cy="393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191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Table-top illusion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2594" y="1600200"/>
            <a:ext cx="4164205" cy="4525963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Two parallelograms have same-sized retinal image but made to look like they’re of different shape by adding legs, which cues us to interpret them as being in 3-D</a:t>
            </a:r>
          </a:p>
          <a:p>
            <a:r>
              <a:rPr lang="en-GB" dirty="0" smtClean="0"/>
              <a:t>The visual system automatically attempts to interprets scenes as though they are in 3 dimensions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3161"/>
            <a:ext cx="4364286" cy="265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465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Walking through a forest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0968" y="1600200"/>
            <a:ext cx="4165831" cy="4525963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We can tell how big each tree is and how far away it is</a:t>
            </a:r>
          </a:p>
          <a:p>
            <a:r>
              <a:rPr lang="en-GB" dirty="0" smtClean="0"/>
              <a:t>Information not directly available in retinal image</a:t>
            </a:r>
          </a:p>
          <a:p>
            <a:pPr lvl="1"/>
            <a:r>
              <a:rPr lang="en-GB" dirty="0" smtClean="0"/>
              <a:t>just tells us the direction of the tree</a:t>
            </a:r>
          </a:p>
          <a:p>
            <a:r>
              <a:rPr lang="en-GB" dirty="0" smtClean="0"/>
              <a:t>We use cues such as </a:t>
            </a:r>
            <a:r>
              <a:rPr lang="en-GB" i="1" dirty="0" smtClean="0"/>
              <a:t>stereopsis</a:t>
            </a:r>
            <a:r>
              <a:rPr lang="en-GB" dirty="0"/>
              <a:t> </a:t>
            </a:r>
            <a:r>
              <a:rPr lang="en-GB" dirty="0" smtClean="0"/>
              <a:t>and </a:t>
            </a:r>
            <a:r>
              <a:rPr lang="en-GB" i="1" dirty="0" smtClean="0"/>
              <a:t>occlusion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32" y="2352404"/>
            <a:ext cx="4204536" cy="301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26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3-D vision is involuntary and unconscious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6088" y="1600200"/>
            <a:ext cx="4150711" cy="4525963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Inference of depth done early and unconsciously in visual system</a:t>
            </a:r>
          </a:p>
          <a:p>
            <a:r>
              <a:rPr lang="en-GB" dirty="0" smtClean="0"/>
              <a:t>Have no choice but to see images as being representations of three-dimensional scenes</a:t>
            </a:r>
          </a:p>
          <a:p>
            <a:pPr lvl="1"/>
            <a:r>
              <a:rPr lang="en-GB" dirty="0" smtClean="0"/>
              <a:t>Even if we know the perceptual solution that arises is impossible!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370" y="1905157"/>
            <a:ext cx="3277303" cy="381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55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Animals generally have two eyes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6088" y="1600200"/>
            <a:ext cx="4150711" cy="5021578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Most animals have two eyes (not one or three) and they are positioned in roughly the same places</a:t>
            </a:r>
          </a:p>
          <a:p>
            <a:r>
              <a:rPr lang="en-GB" dirty="0" smtClean="0"/>
              <a:t>A herbivore generally has an eye on each side of its head so that it can get the widest possible field of view </a:t>
            </a:r>
          </a:p>
          <a:p>
            <a:r>
              <a:rPr lang="en-GB" dirty="0" smtClean="0"/>
              <a:t>Predators usually have two eyes looking forward on either side of their noses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24746"/>
            <a:ext cx="3798781" cy="357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1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Binocularity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6330" y="1600200"/>
            <a:ext cx="4120470" cy="4525963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Having two eyes close together facing forward gives a wider field of view that is seen by both eyes – a larger area of </a:t>
            </a:r>
            <a:r>
              <a:rPr lang="en-GB" i="1" dirty="0" smtClean="0"/>
              <a:t>binocularity</a:t>
            </a:r>
          </a:p>
          <a:p>
            <a:r>
              <a:rPr lang="en-GB" dirty="0" smtClean="0"/>
              <a:t>Each eye gets a slightly different retinal image</a:t>
            </a:r>
          </a:p>
          <a:p>
            <a:r>
              <a:rPr lang="en-GB" dirty="0" smtClean="0"/>
              <a:t>Hold two fingers up at different distances, </a:t>
            </a:r>
          </a:p>
          <a:p>
            <a:pPr lvl="1"/>
            <a:r>
              <a:rPr lang="en-GB" dirty="0" smtClean="0"/>
              <a:t>shut left eye, far finger is to the right of the near finger</a:t>
            </a:r>
          </a:p>
          <a:p>
            <a:pPr lvl="1"/>
            <a:r>
              <a:rPr lang="en-GB" dirty="0" smtClean="0"/>
              <a:t>shut right eye, distant finger is to the left of the near finger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417638"/>
            <a:ext cx="4109130" cy="21664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44" y="3855676"/>
            <a:ext cx="3390625" cy="255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31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Retinal disparity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6570" y="1600200"/>
            <a:ext cx="4090230" cy="4825041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If images of both eyes on foveae, then </a:t>
            </a:r>
            <a:r>
              <a:rPr lang="en-GB" i="1" dirty="0" smtClean="0"/>
              <a:t>no retinal disparity</a:t>
            </a:r>
          </a:p>
          <a:p>
            <a:r>
              <a:rPr lang="en-GB" dirty="0" smtClean="0"/>
              <a:t>Closer objects imaged at different locations on the retina than distant objects, gives rise to retinal disparity</a:t>
            </a:r>
          </a:p>
          <a:p>
            <a:r>
              <a:rPr lang="en-GB" dirty="0" smtClean="0"/>
              <a:t>Objects further away than the fixation point have </a:t>
            </a:r>
            <a:r>
              <a:rPr lang="en-GB" i="1" dirty="0" smtClean="0"/>
              <a:t>positive disparity</a:t>
            </a:r>
            <a:r>
              <a:rPr lang="en-GB" dirty="0" smtClean="0"/>
              <a:t> or </a:t>
            </a:r>
            <a:r>
              <a:rPr lang="en-GB" i="1" dirty="0" smtClean="0"/>
              <a:t>uncrossed disparity</a:t>
            </a:r>
          </a:p>
          <a:p>
            <a:r>
              <a:rPr lang="en-GB" dirty="0" smtClean="0"/>
              <a:t>Closer objects have </a:t>
            </a:r>
            <a:r>
              <a:rPr lang="en-GB" i="1" dirty="0" smtClean="0"/>
              <a:t>negative disparity </a:t>
            </a:r>
            <a:r>
              <a:rPr lang="en-GB" dirty="0" smtClean="0"/>
              <a:t>or </a:t>
            </a:r>
            <a:r>
              <a:rPr lang="en-GB" i="1" dirty="0" smtClean="0"/>
              <a:t>crossed disparity</a:t>
            </a:r>
          </a:p>
          <a:p>
            <a:r>
              <a:rPr lang="en-GB" dirty="0" smtClean="0"/>
              <a:t>Retinal disparity gives us important information about depth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144" y="2579901"/>
            <a:ext cx="3390625" cy="255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721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</TotalTime>
  <Words>2279</Words>
  <Application>Microsoft Macintosh PowerPoint</Application>
  <PresentationFormat>On-screen Show (4:3)</PresentationFormat>
  <Paragraphs>207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3-D Vision</vt:lpstr>
      <vt:lpstr>Source</vt:lpstr>
      <vt:lpstr>“Valley” by Akiyoshi Kitaoka</vt:lpstr>
      <vt:lpstr>Overview</vt:lpstr>
      <vt:lpstr>Walking through a forest</vt:lpstr>
      <vt:lpstr>3-D vision is involuntary and unconscious</vt:lpstr>
      <vt:lpstr>Animals generally have two eyes</vt:lpstr>
      <vt:lpstr>Binocularity</vt:lpstr>
      <vt:lpstr>Retinal disparity</vt:lpstr>
      <vt:lpstr>Stereopsis</vt:lpstr>
      <vt:lpstr>Red/green anaglyphs</vt:lpstr>
      <vt:lpstr>3-D films and IMAX</vt:lpstr>
      <vt:lpstr>Stereoscopes</vt:lpstr>
      <vt:lpstr>Free fusion</vt:lpstr>
      <vt:lpstr>Autostereograms (“Magic Eye” pictures)</vt:lpstr>
      <vt:lpstr>Autostereograms (“Magic eye” pictures)</vt:lpstr>
      <vt:lpstr>Autostereograms</vt:lpstr>
      <vt:lpstr>The correspondence problem</vt:lpstr>
      <vt:lpstr>Random dot stereograms</vt:lpstr>
      <vt:lpstr>Random dot stereograms</vt:lpstr>
      <vt:lpstr>Binocular rivalry and diplopia</vt:lpstr>
      <vt:lpstr>Physiological mechanisms and disparity</vt:lpstr>
      <vt:lpstr>Stereo blindness</vt:lpstr>
      <vt:lpstr>Motion parallax</vt:lpstr>
      <vt:lpstr>Inducing depth with moving dots</vt:lpstr>
      <vt:lpstr>Pictorial cues</vt:lpstr>
      <vt:lpstr>Occlusion or interposition</vt:lpstr>
      <vt:lpstr>Size cues</vt:lpstr>
      <vt:lpstr>Texture gradients</vt:lpstr>
      <vt:lpstr>Voronoi patterns</vt:lpstr>
      <vt:lpstr>Shading and shadows</vt:lpstr>
      <vt:lpstr>Shading and shadows</vt:lpstr>
      <vt:lpstr>Shadows</vt:lpstr>
      <vt:lpstr>Aerial perspective</vt:lpstr>
      <vt:lpstr>Size constancy</vt:lpstr>
      <vt:lpstr>Emmert’s Law</vt:lpstr>
      <vt:lpstr>Illusions based on Emmert’s Law</vt:lpstr>
      <vt:lpstr>Müller-Lyer illusion</vt:lpstr>
      <vt:lpstr>Müller-Lyer illusion</vt:lpstr>
      <vt:lpstr>Ames room</vt:lpstr>
      <vt:lpstr>Table-top illusion</vt:lpstr>
    </vt:vector>
  </TitlesOfParts>
  <Company>IMI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 vision</dc:title>
  <dc:creator>David Meredith</dc:creator>
  <cp:lastModifiedBy>David Meredith</cp:lastModifiedBy>
  <cp:revision>73</cp:revision>
  <dcterms:created xsi:type="dcterms:W3CDTF">2012-09-10T14:09:32Z</dcterms:created>
  <dcterms:modified xsi:type="dcterms:W3CDTF">2012-09-12T14:57:38Z</dcterms:modified>
</cp:coreProperties>
</file>